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5" r:id="rId2"/>
    <p:sldId id="306" r:id="rId3"/>
    <p:sldId id="353" r:id="rId4"/>
    <p:sldId id="369" r:id="rId5"/>
    <p:sldId id="308" r:id="rId6"/>
    <p:sldId id="323" r:id="rId7"/>
    <p:sldId id="298" r:id="rId8"/>
    <p:sldId id="330" r:id="rId9"/>
    <p:sldId id="261" r:id="rId10"/>
    <p:sldId id="373" r:id="rId11"/>
    <p:sldId id="371" r:id="rId12"/>
    <p:sldId id="372" r:id="rId13"/>
    <p:sldId id="319" r:id="rId14"/>
    <p:sldId id="300" r:id="rId15"/>
    <p:sldId id="32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2"/>
    <p:restoredTop sz="94640"/>
  </p:normalViewPr>
  <p:slideViewPr>
    <p:cSldViewPr snapToGrid="0" snapToObjects="1">
      <p:cViewPr varScale="1">
        <p:scale>
          <a:sx n="107" d="100"/>
          <a:sy n="107" d="100"/>
        </p:scale>
        <p:origin x="440" y="16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FD25-16DB-B3BE-AFF6-024DED8F1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A5D8DB-F7A5-E322-90CB-0747884C7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102817-3102-257D-1A2C-8AE0A26E7B31}"/>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C1FE4E4B-A8A4-B1F0-38A8-E6F6B23A9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FCC96-4A73-AEF6-B0DD-B26BB93862FB}"/>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8183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9EBA-9480-A23F-F3FB-9736EFFAEE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2189A3-4147-57FD-1464-A5657FE48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AF08A-2E19-B5B7-8C09-9E03F0CEC94F}"/>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E9755770-3028-7F6A-9B52-7FC740695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0396E-95D8-03DB-6A42-1F59402FBCA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3772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5A05D-2C25-1032-8BFF-081C3EB89A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A3D3D3-DDEF-B65C-C67C-1401698283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4AB2C-AE45-86C7-27F2-4C92A81F26FC}"/>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4134EE33-80AB-1451-80B4-CA8F0AFF0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7F8F8-3853-D380-4B82-A9719F43CDFC}"/>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2039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615-6F90-F0B2-0EFC-F47FF7B8AA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8F243-AB2D-F002-A620-0FAC45B0C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729AC-D381-4C76-A4F0-0A9DEBE380A0}"/>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7854A21D-EA95-2269-4044-F7BE3C0F3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BACFE-0431-C7C2-6C00-2111892D6C12}"/>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88138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EF29-92EA-95C2-E279-DF2D4B02E9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7A336-663C-E438-4414-A87C1E68FB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AD6B6-3FBB-AB91-9507-F75919DFA54D}"/>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BB70F4E5-7F0A-7F9F-6760-64340CA46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4D976-0598-2DF2-6764-BA604687EEA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33953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145C-B951-2DA2-6D8F-04D97A5656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4332F-03B9-4211-9D96-F6E908AD6A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2B4B5-520C-5C97-3A0F-37437ED0E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73429A-5CF7-660F-5075-1ADED349C0D8}"/>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6" name="Footer Placeholder 5">
            <a:extLst>
              <a:ext uri="{FF2B5EF4-FFF2-40B4-BE49-F238E27FC236}">
                <a16:creationId xmlns:a16="http://schemas.microsoft.com/office/drawing/2014/main" id="{9A3751EF-370C-50A7-3F24-DA178A09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7E150-A780-C1C8-88B8-642D0B19A51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29039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23A1-4C09-DFA3-4367-E2A9786AF2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C48650-C8D2-4D1F-6B75-9D2C8FA4D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E2A35-A121-62FF-0090-060158B0FD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34A3A-6AA1-FBDE-714F-51F191E152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9EF91F-0A1C-9AA1-2785-F80D6AFE9F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38CBFB-3335-C87C-496D-9FC1BDA9C674}"/>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8" name="Footer Placeholder 7">
            <a:extLst>
              <a:ext uri="{FF2B5EF4-FFF2-40B4-BE49-F238E27FC236}">
                <a16:creationId xmlns:a16="http://schemas.microsoft.com/office/drawing/2014/main" id="{843BCE75-35B7-648F-A22F-AA9228AA6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6FDDD4-E39A-750E-097A-218EC0E2C4C6}"/>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9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E0F4-4239-542E-FDEC-3EB517D2AE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188446-8ADE-7AFC-9C2D-D0BF8803BF26}"/>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4" name="Footer Placeholder 3">
            <a:extLst>
              <a:ext uri="{FF2B5EF4-FFF2-40B4-BE49-F238E27FC236}">
                <a16:creationId xmlns:a16="http://schemas.microsoft.com/office/drawing/2014/main" id="{7208D42B-92DA-9BD3-BD24-77C91BFF41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0B2097-64F7-5F6E-5FF6-09F81E7618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6E04F-6B5A-9941-4CD0-0A684DB19D58}"/>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3" name="Footer Placeholder 2">
            <a:extLst>
              <a:ext uri="{FF2B5EF4-FFF2-40B4-BE49-F238E27FC236}">
                <a16:creationId xmlns:a16="http://schemas.microsoft.com/office/drawing/2014/main" id="{A59E21E9-1996-CE29-426E-0814CF480D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3D9AA5-5BC9-111D-8E2F-700876403F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48423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283D-0CE2-EBEC-30D2-0ADFA670F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ACA0D8-7D96-D463-790C-012BBAD8E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0103A3-D33D-8668-B0AD-3A58FE351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F58D2C-B0F5-081D-53F7-9B24C1A23413}"/>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6" name="Footer Placeholder 5">
            <a:extLst>
              <a:ext uri="{FF2B5EF4-FFF2-40B4-BE49-F238E27FC236}">
                <a16:creationId xmlns:a16="http://schemas.microsoft.com/office/drawing/2014/main" id="{27207FF8-5CF2-1B36-F36A-42DE38DBD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AC6AD-3E59-86A1-CBF5-7C6619DA501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56361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CC1E-E80A-B1CD-7B7C-76EE99554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35F8E7-1D70-BC60-D837-4DF47B9AA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5A8906-FB76-4816-26D5-74ED14F85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8E044-A8E9-3231-F06B-201C446D6283}"/>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6" name="Footer Placeholder 5">
            <a:extLst>
              <a:ext uri="{FF2B5EF4-FFF2-40B4-BE49-F238E27FC236}">
                <a16:creationId xmlns:a16="http://schemas.microsoft.com/office/drawing/2014/main" id="{97F8E52A-650E-FFE0-EA29-8DB891069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D295E-B888-F8BA-4C0E-B9A83412B69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109337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EB64E-8766-68DC-1F10-2EDEC5383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3E5A8C-4009-C63E-1E2F-DC391C9ED0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D2947-5766-FA1E-F141-A52D23839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13EEC550-9B4D-2476-4C54-46BB01F438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8D6C05-79B1-B8D3-DACC-CCF476DB0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02C89-5B25-4C47-BCB4-0E6549A44769}" type="slidenum">
              <a:rPr lang="en-US" smtClean="0"/>
              <a:t>‹#›</a:t>
            </a:fld>
            <a:endParaRPr lang="en-US"/>
          </a:p>
        </p:txBody>
      </p:sp>
    </p:spTree>
    <p:extLst>
      <p:ext uri="{BB962C8B-B14F-4D97-AF65-F5344CB8AC3E}">
        <p14:creationId xmlns:p14="http://schemas.microsoft.com/office/powerpoint/2010/main" val="2210082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r4ds.had.co.nz/" TargetMode="External"/><Relationship Id="rId7" Type="http://schemas.openxmlformats.org/officeDocument/2006/relationships/hyperlink" Target="https://bookdown.org/yihui/rmarkdown/" TargetMode="External"/><Relationship Id="rId2" Type="http://schemas.openxmlformats.org/officeDocument/2006/relationships/hyperlink" Target="https://google.github.io/styleguide/Rguide.html" TargetMode="External"/><Relationship Id="rId1" Type="http://schemas.openxmlformats.org/officeDocument/2006/relationships/slideLayout" Target="../slideLayouts/slideLayout2.xml"/><Relationship Id="rId6" Type="http://schemas.openxmlformats.org/officeDocument/2006/relationships/hyperlink" Target="https://www.tidytextmining.com/" TargetMode="External"/><Relationship Id="rId5" Type="http://schemas.openxmlformats.org/officeDocument/2006/relationships/hyperlink" Target="https://socviz.co/" TargetMode="External"/><Relationship Id="rId4" Type="http://schemas.openxmlformats.org/officeDocument/2006/relationships/hyperlink" Target="https://geocompr.robinlovelace.n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A12F000-3288-54B7-A4AF-7CBB40561551}"/>
              </a:ext>
            </a:extLst>
          </p:cNvPr>
          <p:cNvPicPr>
            <a:picLocks noChangeAspect="1"/>
          </p:cNvPicPr>
          <p:nvPr/>
        </p:nvPicPr>
        <p:blipFill rotWithShape="1">
          <a:blip r:embed="rId2"/>
          <a:srcRect t="2115" b="16949"/>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28DB2-FB86-B38D-1E99-25E03D4B1134}"/>
              </a:ext>
            </a:extLst>
          </p:cNvPr>
          <p:cNvSpPr>
            <a:spLocks noGrp="1"/>
          </p:cNvSpPr>
          <p:nvPr>
            <p:ph type="ctrTitle"/>
          </p:nvPr>
        </p:nvSpPr>
        <p:spPr>
          <a:xfrm>
            <a:off x="2366010" y="2242539"/>
            <a:ext cx="7459980" cy="1425924"/>
          </a:xfrm>
        </p:spPr>
        <p:txBody>
          <a:bodyPr>
            <a:normAutofit/>
          </a:bodyPr>
          <a:lstStyle/>
          <a:p>
            <a:r>
              <a:rPr lang="en-US" sz="4600"/>
              <a:t>Rigor and Reproducibility in Coding</a:t>
            </a:r>
          </a:p>
        </p:txBody>
      </p:sp>
      <p:sp>
        <p:nvSpPr>
          <p:cNvPr id="4" name="Subtitle 3">
            <a:extLst>
              <a:ext uri="{FF2B5EF4-FFF2-40B4-BE49-F238E27FC236}">
                <a16:creationId xmlns:a16="http://schemas.microsoft.com/office/drawing/2014/main" id="{EE3BF303-9DB6-E756-D237-9CFE7B1E36A4}"/>
              </a:ext>
            </a:extLst>
          </p:cNvPr>
          <p:cNvSpPr>
            <a:spLocks noGrp="1"/>
          </p:cNvSpPr>
          <p:nvPr>
            <p:ph type="subTitle" idx="1"/>
          </p:nvPr>
        </p:nvSpPr>
        <p:spPr>
          <a:xfrm>
            <a:off x="2366010" y="3884037"/>
            <a:ext cx="7459980" cy="468888"/>
          </a:xfrm>
        </p:spPr>
        <p:txBody>
          <a:bodyPr>
            <a:normAutofit/>
          </a:bodyPr>
          <a:lstStyle/>
          <a:p>
            <a:r>
              <a:rPr lang="en-US" dirty="0"/>
              <a:t>Brooke Anderson, Colorado State University</a:t>
            </a:r>
            <a:endParaRPr lang="en-US"/>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BD7E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231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59969-A9D9-BEB8-1656-E84682537BE9}"/>
              </a:ext>
            </a:extLst>
          </p:cNvPr>
          <p:cNvSpPr>
            <a:spLocks noGrp="1"/>
          </p:cNvSpPr>
          <p:nvPr>
            <p:ph type="title"/>
          </p:nvPr>
        </p:nvSpPr>
        <p:spPr/>
        <p:txBody>
          <a:bodyPr/>
          <a:lstStyle/>
          <a:p>
            <a:r>
              <a:rPr lang="en-US" dirty="0"/>
              <a:t>Computational reproducibility</a:t>
            </a:r>
          </a:p>
        </p:txBody>
      </p:sp>
      <p:sp>
        <p:nvSpPr>
          <p:cNvPr id="4" name="Content Placeholder 3">
            <a:extLst>
              <a:ext uri="{FF2B5EF4-FFF2-40B4-BE49-F238E27FC236}">
                <a16:creationId xmlns:a16="http://schemas.microsoft.com/office/drawing/2014/main" id="{8266EFE6-BDD0-ACAA-DEA9-066011592E78}"/>
              </a:ext>
            </a:extLst>
          </p:cNvPr>
          <p:cNvSpPr>
            <a:spLocks noGrp="1"/>
          </p:cNvSpPr>
          <p:nvPr>
            <p:ph idx="1"/>
          </p:nvPr>
        </p:nvSpPr>
        <p:spPr/>
        <p:txBody>
          <a:bodyPr>
            <a:normAutofit/>
          </a:bodyPr>
          <a:lstStyle/>
          <a:p>
            <a:r>
              <a:rPr lang="en-US" dirty="0"/>
              <a:t>If you start from the same materials, you can get the same results</a:t>
            </a:r>
          </a:p>
          <a:p>
            <a:r>
              <a:rPr lang="en-US" dirty="0"/>
              <a:t>Who might reproduce your code? Colleagues in your research group, reviewer, reader, you in the future </a:t>
            </a:r>
          </a:p>
          <a:p>
            <a:r>
              <a:rPr lang="en-US" dirty="0"/>
              <a:t>“Reproducibility” is both binary and continuous: </a:t>
            </a:r>
          </a:p>
          <a:p>
            <a:pPr lvl="1"/>
            <a:r>
              <a:rPr lang="en-US" dirty="0"/>
              <a:t>Binary: Can you recreate the results from the same original data?</a:t>
            </a:r>
          </a:p>
          <a:p>
            <a:pPr lvl="1"/>
            <a:r>
              <a:rPr lang="en-US" dirty="0"/>
              <a:t>Continuous: How easy is it to recreate the results? How easy is it to understand what you did? Can you adapt and extend your approach? Can you and others critically evaluate or check it to improve the rigor? Can it serve as a demonstration for others, not just an analysis for you?</a:t>
            </a:r>
          </a:p>
          <a:p>
            <a:endParaRPr lang="en-US" dirty="0"/>
          </a:p>
          <a:p>
            <a:endParaRPr lang="en-US" dirty="0"/>
          </a:p>
        </p:txBody>
      </p:sp>
    </p:spTree>
    <p:extLst>
      <p:ext uri="{BB962C8B-B14F-4D97-AF65-F5344CB8AC3E}">
        <p14:creationId xmlns:p14="http://schemas.microsoft.com/office/powerpoint/2010/main" val="4188440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E7105-F306-F8E6-C72E-A292CD9A7B9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Rigor</a:t>
            </a:r>
          </a:p>
        </p:txBody>
      </p:sp>
      <p:pic>
        <p:nvPicPr>
          <p:cNvPr id="4" name="Picture 3" descr="Text&#10;&#10;Description automatically generated">
            <a:extLst>
              <a:ext uri="{FF2B5EF4-FFF2-40B4-BE49-F238E27FC236}">
                <a16:creationId xmlns:a16="http://schemas.microsoft.com/office/drawing/2014/main" id="{196869E1-C6E6-7F41-866E-901693CF2631}"/>
              </a:ext>
            </a:extLst>
          </p:cNvPr>
          <p:cNvPicPr>
            <a:picLocks noChangeAspect="1"/>
          </p:cNvPicPr>
          <p:nvPr/>
        </p:nvPicPr>
        <p:blipFill>
          <a:blip r:embed="rId2"/>
          <a:stretch>
            <a:fillRect/>
          </a:stretch>
        </p:blipFill>
        <p:spPr>
          <a:xfrm>
            <a:off x="4038600" y="1234905"/>
            <a:ext cx="7188199" cy="4384801"/>
          </a:xfrm>
          <a:prstGeom prst="rect">
            <a:avLst/>
          </a:prstGeom>
        </p:spPr>
      </p:pic>
    </p:spTree>
    <p:extLst>
      <p:ext uri="{BB962C8B-B14F-4D97-AF65-F5344CB8AC3E}">
        <p14:creationId xmlns:p14="http://schemas.microsoft.com/office/powerpoint/2010/main" val="2284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8944-2B6A-EBFD-1BA1-61082BDF84FB}"/>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dirty="0"/>
              <a:t>Computational rigor</a:t>
            </a:r>
          </a:p>
        </p:txBody>
      </p:sp>
      <p:sp>
        <p:nvSpPr>
          <p:cNvPr id="9" name="Rectangle 8">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424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1D4981-2D17-0BEA-6786-CE38F57D5A1B}"/>
              </a:ext>
            </a:extLst>
          </p:cNvPr>
          <p:cNvPicPr>
            <a:picLocks noChangeAspect="1"/>
          </p:cNvPicPr>
          <p:nvPr/>
        </p:nvPicPr>
        <p:blipFill>
          <a:blip r:embed="rId2"/>
          <a:stretch>
            <a:fillRect/>
          </a:stretch>
        </p:blipFill>
        <p:spPr>
          <a:xfrm>
            <a:off x="1311189" y="2742397"/>
            <a:ext cx="3630253" cy="3291840"/>
          </a:xfrm>
          <a:prstGeom prst="rect">
            <a:avLst/>
          </a:prstGeom>
        </p:spPr>
      </p:pic>
      <p:sp>
        <p:nvSpPr>
          <p:cNvPr id="191"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EBF900-68EE-3673-EBDF-8C7AEBC64AA0}"/>
              </a:ext>
            </a:extLst>
          </p:cNvPr>
          <p:cNvPicPr>
            <a:picLocks noChangeAspect="1"/>
          </p:cNvPicPr>
          <p:nvPr/>
        </p:nvPicPr>
        <p:blipFill>
          <a:blip r:embed="rId3"/>
          <a:stretch>
            <a:fillRect/>
          </a:stretch>
        </p:blipFill>
        <p:spPr>
          <a:xfrm>
            <a:off x="7250557" y="2744731"/>
            <a:ext cx="3630253" cy="3291840"/>
          </a:xfrm>
          <a:prstGeom prst="rect">
            <a:avLst/>
          </a:prstGeom>
        </p:spPr>
      </p:pic>
    </p:spTree>
    <p:extLst>
      <p:ext uri="{BB962C8B-B14F-4D97-AF65-F5344CB8AC3E}">
        <p14:creationId xmlns:p14="http://schemas.microsoft.com/office/powerpoint/2010/main" val="63286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86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9D669AFC-397B-A272-A26D-BBF3065ECD95}"/>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kern="1200" dirty="0">
                <a:solidFill>
                  <a:srgbClr val="FFFFFF"/>
                </a:solidFill>
                <a:latin typeface="+mj-lt"/>
                <a:ea typeface="+mj-ea"/>
                <a:cs typeface="+mj-cs"/>
              </a:rPr>
              <a:t>Efficiency</a:t>
            </a:r>
          </a:p>
        </p:txBody>
      </p:sp>
      <p:pic>
        <p:nvPicPr>
          <p:cNvPr id="2" name="Picture 1">
            <a:extLst>
              <a:ext uri="{FF2B5EF4-FFF2-40B4-BE49-F238E27FC236}">
                <a16:creationId xmlns:a16="http://schemas.microsoft.com/office/drawing/2014/main" id="{50161956-C7B1-6054-003F-163A4737612E}"/>
              </a:ext>
            </a:extLst>
          </p:cNvPr>
          <p:cNvPicPr>
            <a:picLocks noChangeAspect="1"/>
          </p:cNvPicPr>
          <p:nvPr/>
        </p:nvPicPr>
        <p:blipFill rotWithShape="1">
          <a:blip r:embed="rId2"/>
          <a:srcRect r="-2" b="11226"/>
          <a:stretch/>
        </p:blipFill>
        <p:spPr>
          <a:xfrm>
            <a:off x="327546" y="2454903"/>
            <a:ext cx="3442801" cy="4080254"/>
          </a:xfrm>
          <a:prstGeom prst="rect">
            <a:avLst/>
          </a:prstGeom>
        </p:spPr>
      </p:pic>
      <p:pic>
        <p:nvPicPr>
          <p:cNvPr id="4" name="Picture 3">
            <a:extLst>
              <a:ext uri="{FF2B5EF4-FFF2-40B4-BE49-F238E27FC236}">
                <a16:creationId xmlns:a16="http://schemas.microsoft.com/office/drawing/2014/main" id="{A627EBEA-4D49-6551-1B6D-1C04D37F25FE}"/>
              </a:ext>
            </a:extLst>
          </p:cNvPr>
          <p:cNvPicPr>
            <a:picLocks noChangeAspect="1"/>
          </p:cNvPicPr>
          <p:nvPr/>
        </p:nvPicPr>
        <p:blipFill rotWithShape="1">
          <a:blip r:embed="rId3"/>
          <a:srcRect r="7344" b="1"/>
          <a:stretch/>
        </p:blipFill>
        <p:spPr>
          <a:xfrm>
            <a:off x="3942260" y="2454901"/>
            <a:ext cx="3442803" cy="4080255"/>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5ED0003-2F4F-340E-BB47-F55B84524108}"/>
              </a:ext>
            </a:extLst>
          </p:cNvPr>
          <p:cNvSpPr txBox="1"/>
          <p:nvPr/>
        </p:nvSpPr>
        <p:spPr>
          <a:xfrm>
            <a:off x="7957973" y="763523"/>
            <a:ext cx="3511296" cy="5330952"/>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rgbClr val="FFFFFF"/>
                </a:solidFill>
              </a:rPr>
              <a:t>“This work was created by the Department of Art in 1981 in association with the exhibition </a:t>
            </a:r>
            <a:r>
              <a:rPr lang="en-US" sz="2400" i="1" dirty="0">
                <a:solidFill>
                  <a:srgbClr val="FFFFFF"/>
                </a:solidFill>
              </a:rPr>
              <a:t>Warhol at Colorado State University</a:t>
            </a:r>
            <a:r>
              <a:rPr lang="en-US" sz="2400" dirty="0">
                <a:solidFill>
                  <a:srgbClr val="FFFFFF"/>
                </a:solidFill>
              </a:rPr>
              <a:t> and according to the specifications and directions of Andy Warhol. Upon his arrival in Fort Collins in September of 1981, Warhol signed the work.” </a:t>
            </a:r>
          </a:p>
        </p:txBody>
      </p:sp>
    </p:spTree>
    <p:extLst>
      <p:ext uri="{BB962C8B-B14F-4D97-AF65-F5344CB8AC3E}">
        <p14:creationId xmlns:p14="http://schemas.microsoft.com/office/powerpoint/2010/main" val="2835241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6DF6A-5E2E-94A9-4792-22BF5ACE1DE0}"/>
              </a:ext>
            </a:extLst>
          </p:cNvPr>
          <p:cNvSpPr>
            <a:spLocks noGrp="1"/>
          </p:cNvSpPr>
          <p:nvPr>
            <p:ph type="title"/>
          </p:nvPr>
        </p:nvSpPr>
        <p:spPr>
          <a:xfrm>
            <a:off x="7989259" y="891540"/>
            <a:ext cx="3507415" cy="1346693"/>
          </a:xfrm>
        </p:spPr>
        <p:txBody>
          <a:bodyPr vert="horz" lIns="91440" tIns="45720" rIns="91440" bIns="45720" rtlCol="0" anchor="ctr">
            <a:normAutofit/>
          </a:bodyPr>
          <a:lstStyle/>
          <a:p>
            <a:r>
              <a:rPr lang="en-US" sz="3600"/>
              <a:t>Demonstration</a:t>
            </a:r>
          </a:p>
        </p:txBody>
      </p:sp>
      <p:sp>
        <p:nvSpPr>
          <p:cNvPr id="24" name="Rectangle 23">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4F45CDE-CC0F-41A0-40E5-20096FA5A002}"/>
              </a:ext>
            </a:extLst>
          </p:cNvPr>
          <p:cNvPicPr>
            <a:picLocks noChangeAspect="1"/>
          </p:cNvPicPr>
          <p:nvPr/>
        </p:nvPicPr>
        <p:blipFill>
          <a:blip r:embed="rId2"/>
          <a:stretch>
            <a:fillRect/>
          </a:stretch>
        </p:blipFill>
        <p:spPr>
          <a:xfrm>
            <a:off x="1044110" y="1198293"/>
            <a:ext cx="2966332" cy="4457603"/>
          </a:xfrm>
          <a:prstGeom prst="rect">
            <a:avLst/>
          </a:prstGeom>
          <a:effectLst>
            <a:outerShdw blurRad="406400" dist="317500" dir="5400000" sx="89000" sy="89000" rotWithShape="0">
              <a:prstClr val="black">
                <a:alpha val="15000"/>
              </a:prstClr>
            </a:outerShdw>
          </a:effectLst>
        </p:spPr>
      </p:pic>
      <p:pic>
        <p:nvPicPr>
          <p:cNvPr id="11" name="Picture 10">
            <a:extLst>
              <a:ext uri="{FF2B5EF4-FFF2-40B4-BE49-F238E27FC236}">
                <a16:creationId xmlns:a16="http://schemas.microsoft.com/office/drawing/2014/main" id="{183B468F-6544-9CA9-36C7-1CF13858F588}"/>
              </a:ext>
            </a:extLst>
          </p:cNvPr>
          <p:cNvPicPr>
            <a:picLocks noChangeAspect="1"/>
          </p:cNvPicPr>
          <p:nvPr/>
        </p:nvPicPr>
        <p:blipFill>
          <a:blip r:embed="rId3"/>
          <a:stretch>
            <a:fillRect/>
          </a:stretch>
        </p:blipFill>
        <p:spPr>
          <a:xfrm>
            <a:off x="4438098" y="891540"/>
            <a:ext cx="2749640" cy="2374689"/>
          </a:xfrm>
          <a:prstGeom prst="rect">
            <a:avLst/>
          </a:prstGeom>
          <a:effectLst>
            <a:outerShdw blurRad="406400" dist="317500" dir="5400000" sx="89000" sy="89000" rotWithShape="0">
              <a:prstClr val="black">
                <a:alpha val="15000"/>
              </a:prstClr>
            </a:outerShdw>
          </a:effectLst>
        </p:spPr>
      </p:pic>
      <p:pic>
        <p:nvPicPr>
          <p:cNvPr id="15" name="Picture 14">
            <a:extLst>
              <a:ext uri="{FF2B5EF4-FFF2-40B4-BE49-F238E27FC236}">
                <a16:creationId xmlns:a16="http://schemas.microsoft.com/office/drawing/2014/main" id="{3F8E7C25-48B7-DD75-7C11-F05C9E757D51}"/>
              </a:ext>
            </a:extLst>
          </p:cNvPr>
          <p:cNvPicPr>
            <a:picLocks noChangeAspect="1"/>
          </p:cNvPicPr>
          <p:nvPr/>
        </p:nvPicPr>
        <p:blipFill>
          <a:blip r:embed="rId4"/>
          <a:stretch>
            <a:fillRect/>
          </a:stretch>
        </p:blipFill>
        <p:spPr>
          <a:xfrm>
            <a:off x="4332176" y="3726599"/>
            <a:ext cx="2989932" cy="2097414"/>
          </a:xfrm>
          <a:prstGeom prst="rect">
            <a:avLst/>
          </a:prstGeom>
          <a:effectLst>
            <a:outerShdw blurRad="406400" dist="317500" dir="5400000" sx="89000" sy="89000" rotWithShape="0">
              <a:prstClr val="black">
                <a:alpha val="15000"/>
              </a:prstClr>
            </a:outerShdw>
          </a:effectLst>
        </p:spPr>
      </p:pic>
      <p:sp>
        <p:nvSpPr>
          <p:cNvPr id="12" name="TextBox 11">
            <a:extLst>
              <a:ext uri="{FF2B5EF4-FFF2-40B4-BE49-F238E27FC236}">
                <a16:creationId xmlns:a16="http://schemas.microsoft.com/office/drawing/2014/main" id="{B7AB07C1-823D-4748-645A-26377B10889E}"/>
              </a:ext>
            </a:extLst>
          </p:cNvPr>
          <p:cNvSpPr txBox="1"/>
          <p:nvPr/>
        </p:nvSpPr>
        <p:spPr>
          <a:xfrm>
            <a:off x="7989259" y="2399100"/>
            <a:ext cx="3507415" cy="3645083"/>
          </a:xfrm>
          <a:prstGeom prst="rect">
            <a:avLst/>
          </a:prstGeom>
        </p:spPr>
        <p:txBody>
          <a:bodyPr vert="horz" lIns="91440" tIns="45720" rIns="91440" bIns="45720" rtlCol="0">
            <a:normAutofit/>
          </a:bodyPr>
          <a:lstStyle/>
          <a:p>
            <a:pPr>
              <a:lnSpc>
                <a:spcPct val="90000"/>
              </a:lnSpc>
              <a:spcAft>
                <a:spcPts val="600"/>
              </a:spcAft>
            </a:pPr>
            <a:r>
              <a:rPr lang="en-US" sz="2000" dirty="0"/>
              <a:t>“The public saw with their own eyes how science is done, how a great scientist thinks with his hands, how nature gives a clear answer when a scientist asks her a clear question.”</a:t>
            </a:r>
          </a:p>
          <a:p>
            <a:pPr>
              <a:lnSpc>
                <a:spcPct val="90000"/>
              </a:lnSpc>
              <a:spcAft>
                <a:spcPts val="600"/>
              </a:spcAft>
            </a:pPr>
            <a:r>
              <a:rPr lang="en-US" sz="2000" dirty="0"/>
              <a:t>– Freeman Dyson, on Richard Feynman’s demonstration of O-rings in Presidential Commission for the space shuttle Challenger disaster</a:t>
            </a:r>
          </a:p>
        </p:txBody>
      </p:sp>
    </p:spTree>
    <p:extLst>
      <p:ext uri="{BB962C8B-B14F-4D97-AF65-F5344CB8AC3E}">
        <p14:creationId xmlns:p14="http://schemas.microsoft.com/office/powerpoint/2010/main" val="685195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2A3A-0F84-7FEE-9D4A-A9BDAADE9CDD}"/>
              </a:ext>
            </a:extLst>
          </p:cNvPr>
          <p:cNvSpPr>
            <a:spLocks noGrp="1"/>
          </p:cNvSpPr>
          <p:nvPr>
            <p:ph type="title"/>
          </p:nvPr>
        </p:nvSpPr>
        <p:spPr/>
        <p:txBody>
          <a:bodyPr/>
          <a:lstStyle/>
          <a:p>
            <a:r>
              <a:rPr lang="en-US" dirty="0"/>
              <a:t>Suggested resources to learn more</a:t>
            </a:r>
          </a:p>
        </p:txBody>
      </p:sp>
      <p:sp>
        <p:nvSpPr>
          <p:cNvPr id="3" name="Content Placeholder 2">
            <a:extLst>
              <a:ext uri="{FF2B5EF4-FFF2-40B4-BE49-F238E27FC236}">
                <a16:creationId xmlns:a16="http://schemas.microsoft.com/office/drawing/2014/main" id="{E085B1EC-181E-1624-AB43-92B40A757AE1}"/>
              </a:ext>
            </a:extLst>
          </p:cNvPr>
          <p:cNvSpPr>
            <a:spLocks noGrp="1"/>
          </p:cNvSpPr>
          <p:nvPr>
            <p:ph idx="1"/>
          </p:nvPr>
        </p:nvSpPr>
        <p:spPr>
          <a:xfrm>
            <a:off x="640511" y="1512170"/>
            <a:ext cx="11152518" cy="5501106"/>
          </a:xfrm>
        </p:spPr>
        <p:txBody>
          <a:bodyPr>
            <a:normAutofit fontScale="62500" lnSpcReduction="20000"/>
          </a:bodyPr>
          <a:lstStyle/>
          <a:p>
            <a:r>
              <a:rPr lang="en-US" dirty="0"/>
              <a:t>Google R code style guide: </a:t>
            </a:r>
            <a:r>
              <a:rPr lang="en-US" dirty="0">
                <a:hlinkClick r:id="rId2"/>
              </a:rPr>
              <a:t>https://google.github.io/styleguide/Rguide.html</a:t>
            </a:r>
            <a:r>
              <a:rPr lang="en-US" dirty="0"/>
              <a:t> </a:t>
            </a:r>
          </a:p>
          <a:p>
            <a:r>
              <a:rPr lang="en-US" dirty="0"/>
              <a:t>Articles: </a:t>
            </a:r>
          </a:p>
          <a:p>
            <a:pPr lvl="1"/>
            <a:r>
              <a:rPr lang="en-US" dirty="0"/>
              <a:t>Example of reproducible paper: A. </a:t>
            </a:r>
            <a:r>
              <a:rPr lang="en-US" dirty="0" err="1"/>
              <a:t>Gasparrini</a:t>
            </a:r>
            <a:r>
              <a:rPr lang="en-US" dirty="0"/>
              <a:t>. 2013. Modeling exposure–lag–response associations with distributed lag non-linear models. Statistics in Medicine.</a:t>
            </a:r>
          </a:p>
          <a:p>
            <a:pPr lvl="1"/>
            <a:r>
              <a:rPr lang="en-US" dirty="0"/>
              <a:t>H. Wickham. 2014. Tidy Data. Journal of Statistical Software.</a:t>
            </a:r>
          </a:p>
          <a:p>
            <a:pPr lvl="1"/>
            <a:r>
              <a:rPr lang="en-US" dirty="0"/>
              <a:t>Organizing research projects</a:t>
            </a:r>
          </a:p>
          <a:p>
            <a:r>
              <a:rPr lang="en-US" dirty="0"/>
              <a:t>Books available online: </a:t>
            </a:r>
          </a:p>
          <a:p>
            <a:pPr lvl="1"/>
            <a:r>
              <a:rPr lang="en-US" dirty="0"/>
              <a:t>R for Data Science, Wickham and </a:t>
            </a:r>
            <a:r>
              <a:rPr lang="en-US" dirty="0" err="1"/>
              <a:t>Grolemund</a:t>
            </a:r>
            <a:r>
              <a:rPr lang="en-US" dirty="0"/>
              <a:t>, </a:t>
            </a:r>
            <a:r>
              <a:rPr lang="en-US" dirty="0">
                <a:hlinkClick r:id="rId3"/>
              </a:rPr>
              <a:t>https://r4ds.had.co.nz/</a:t>
            </a:r>
            <a:r>
              <a:rPr lang="en-US" dirty="0"/>
              <a:t> </a:t>
            </a:r>
          </a:p>
          <a:p>
            <a:pPr lvl="1"/>
            <a:r>
              <a:rPr lang="en-US" dirty="0" err="1"/>
              <a:t>Geocomputation</a:t>
            </a:r>
            <a:r>
              <a:rPr lang="en-US" dirty="0"/>
              <a:t> with R, Lovelace et al., </a:t>
            </a:r>
            <a:r>
              <a:rPr lang="en-US" dirty="0">
                <a:hlinkClick r:id="rId4"/>
              </a:rPr>
              <a:t>https://geocompr.robinlovelace.net/</a:t>
            </a:r>
            <a:r>
              <a:rPr lang="en-US" dirty="0"/>
              <a:t> </a:t>
            </a:r>
          </a:p>
          <a:p>
            <a:pPr lvl="1"/>
            <a:r>
              <a:rPr lang="en-US" dirty="0"/>
              <a:t>Data Visualization, Healy, </a:t>
            </a:r>
            <a:r>
              <a:rPr lang="en-US" dirty="0">
                <a:hlinkClick r:id="rId5"/>
              </a:rPr>
              <a:t>https://socviz.co/</a:t>
            </a:r>
            <a:r>
              <a:rPr lang="en-US" dirty="0"/>
              <a:t> </a:t>
            </a:r>
          </a:p>
          <a:p>
            <a:pPr lvl="1"/>
            <a:r>
              <a:rPr lang="en-US" dirty="0"/>
              <a:t>Text Mining with R, </a:t>
            </a:r>
            <a:r>
              <a:rPr lang="en-US" dirty="0" err="1"/>
              <a:t>Silge</a:t>
            </a:r>
            <a:r>
              <a:rPr lang="en-US" dirty="0"/>
              <a:t> and Robinson, </a:t>
            </a:r>
            <a:r>
              <a:rPr lang="en-US" dirty="0">
                <a:hlinkClick r:id="rId6"/>
              </a:rPr>
              <a:t>https://www.tidytextmining.com/</a:t>
            </a:r>
            <a:r>
              <a:rPr lang="en-US" dirty="0"/>
              <a:t> </a:t>
            </a:r>
          </a:p>
          <a:p>
            <a:pPr lvl="1"/>
            <a:r>
              <a:rPr lang="en-US" dirty="0" err="1"/>
              <a:t>Rmarkdown</a:t>
            </a:r>
            <a:r>
              <a:rPr lang="en-US" dirty="0"/>
              <a:t>, The Definitive Guide, </a:t>
            </a:r>
            <a:r>
              <a:rPr lang="en-US" dirty="0" err="1"/>
              <a:t>Xie</a:t>
            </a:r>
            <a:r>
              <a:rPr lang="en-US" dirty="0"/>
              <a:t> et al., </a:t>
            </a:r>
            <a:r>
              <a:rPr lang="en-US" dirty="0">
                <a:hlinkClick r:id="rId7"/>
              </a:rPr>
              <a:t>https://bookdown.org/yihui/rmarkdown/</a:t>
            </a:r>
            <a:r>
              <a:rPr lang="en-US" dirty="0"/>
              <a:t> </a:t>
            </a:r>
          </a:p>
          <a:p>
            <a:r>
              <a:rPr lang="en-US" dirty="0"/>
              <a:t>Other books: </a:t>
            </a:r>
          </a:p>
          <a:p>
            <a:pPr lvl="1"/>
            <a:r>
              <a:rPr lang="en-US" dirty="0"/>
              <a:t>Reproducible Research with R and RStudio, </a:t>
            </a:r>
            <a:r>
              <a:rPr lang="en-US" dirty="0" err="1"/>
              <a:t>Gandrud</a:t>
            </a:r>
            <a:endParaRPr lang="en-US" dirty="0"/>
          </a:p>
          <a:p>
            <a:pPr lvl="1"/>
            <a:r>
              <a:rPr lang="en-US" dirty="0"/>
              <a:t>Edward Tufte visualization books</a:t>
            </a:r>
          </a:p>
          <a:p>
            <a:pPr lvl="1"/>
            <a:r>
              <a:rPr lang="en-US" dirty="0"/>
              <a:t>Anything on regular expressions</a:t>
            </a:r>
          </a:p>
          <a:p>
            <a:pPr lvl="1"/>
            <a:r>
              <a:rPr lang="en-US" dirty="0"/>
              <a:t>Introductory Unix / shell coding books</a:t>
            </a:r>
          </a:p>
          <a:p>
            <a:r>
              <a:rPr lang="en-US" dirty="0"/>
              <a:t>Packages to learn well: </a:t>
            </a:r>
          </a:p>
          <a:p>
            <a:pPr lvl="1"/>
            <a:r>
              <a:rPr lang="en-US" dirty="0" err="1"/>
              <a:t>tidyverse</a:t>
            </a:r>
            <a:r>
              <a:rPr lang="en-US" dirty="0"/>
              <a:t> suite of packages, including </a:t>
            </a:r>
            <a:r>
              <a:rPr lang="en-US" dirty="0" err="1"/>
              <a:t>dplyr</a:t>
            </a:r>
            <a:r>
              <a:rPr lang="en-US" dirty="0"/>
              <a:t>, </a:t>
            </a:r>
            <a:r>
              <a:rPr lang="en-US" dirty="0" err="1"/>
              <a:t>purrr</a:t>
            </a:r>
            <a:r>
              <a:rPr lang="en-US" dirty="0"/>
              <a:t>, </a:t>
            </a:r>
            <a:r>
              <a:rPr lang="en-US" dirty="0" err="1"/>
              <a:t>tidyr</a:t>
            </a:r>
            <a:r>
              <a:rPr lang="en-US" dirty="0"/>
              <a:t>, </a:t>
            </a:r>
            <a:r>
              <a:rPr lang="en-US" dirty="0" err="1"/>
              <a:t>stringr</a:t>
            </a:r>
            <a:r>
              <a:rPr lang="en-US" dirty="0"/>
              <a:t>, </a:t>
            </a:r>
            <a:r>
              <a:rPr lang="en-US" dirty="0" err="1"/>
              <a:t>forcats</a:t>
            </a:r>
            <a:r>
              <a:rPr lang="en-US" dirty="0"/>
              <a:t>, and  </a:t>
            </a:r>
            <a:r>
              <a:rPr lang="en-US" dirty="0" err="1"/>
              <a:t>lubridate</a:t>
            </a:r>
            <a:endParaRPr lang="en-US" dirty="0"/>
          </a:p>
          <a:p>
            <a:pPr lvl="1"/>
            <a:r>
              <a:rPr lang="en-US" dirty="0"/>
              <a:t>For spatial data, sf</a:t>
            </a:r>
          </a:p>
          <a:p>
            <a:pPr lvl="1"/>
            <a:r>
              <a:rPr lang="en-US" dirty="0"/>
              <a:t>For visualization, ggplot2 extensions, </a:t>
            </a:r>
            <a:r>
              <a:rPr lang="en-US" dirty="0" err="1"/>
              <a:t>htmlwidgets</a:t>
            </a:r>
            <a:r>
              <a:rPr lang="en-US" dirty="0"/>
              <a:t>, </a:t>
            </a:r>
            <a:r>
              <a:rPr lang="en-US" dirty="0" err="1"/>
              <a:t>ggrepel</a:t>
            </a:r>
            <a:endParaRPr lang="en-US" dirty="0"/>
          </a:p>
        </p:txBody>
      </p:sp>
    </p:spTree>
    <p:extLst>
      <p:ext uri="{BB962C8B-B14F-4D97-AF65-F5344CB8AC3E}">
        <p14:creationId xmlns:p14="http://schemas.microsoft.com/office/powerpoint/2010/main" val="318984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A2CAA92E-51AB-242A-6789-BAB26FF11557}"/>
              </a:ext>
            </a:extLst>
          </p:cNvPr>
          <p:cNvSpPr>
            <a:spLocks noGrp="1"/>
          </p:cNvSpPr>
          <p:nvPr>
            <p:ph type="title"/>
          </p:nvPr>
        </p:nvSpPr>
        <p:spPr>
          <a:xfrm>
            <a:off x="804672" y="429296"/>
            <a:ext cx="3308130" cy="3510555"/>
          </a:xfrm>
        </p:spPr>
        <p:txBody>
          <a:bodyPr vert="horz" lIns="91440" tIns="45720" rIns="91440" bIns="45720" rtlCol="0" anchor="b">
            <a:normAutofit fontScale="90000"/>
          </a:bodyPr>
          <a:lstStyle/>
          <a:p>
            <a:r>
              <a:rPr lang="en-US" sz="4600" kern="1200" dirty="0">
                <a:solidFill>
                  <a:srgbClr val="FFFFFF"/>
                </a:solidFill>
                <a:latin typeface="+mj-lt"/>
                <a:ea typeface="+mj-ea"/>
                <a:cs typeface="+mj-cs"/>
              </a:rPr>
              <a:t>Write code for computers.</a:t>
            </a:r>
            <a:br>
              <a:rPr lang="en-US" sz="4600" kern="1200" dirty="0">
                <a:solidFill>
                  <a:srgbClr val="FFFFFF"/>
                </a:solidFill>
                <a:latin typeface="+mj-lt"/>
                <a:ea typeface="+mj-ea"/>
                <a:cs typeface="+mj-cs"/>
              </a:rPr>
            </a:br>
            <a:br>
              <a:rPr lang="en-US" sz="4600" kern="1200" dirty="0">
                <a:solidFill>
                  <a:srgbClr val="FFFFFF"/>
                </a:solidFill>
                <a:latin typeface="+mj-lt"/>
                <a:ea typeface="+mj-ea"/>
                <a:cs typeface="+mj-cs"/>
              </a:rPr>
            </a:br>
            <a:r>
              <a:rPr lang="en-US" sz="4600" kern="1200" dirty="0">
                <a:solidFill>
                  <a:srgbClr val="FFFFFF"/>
                </a:solidFill>
                <a:latin typeface="+mj-lt"/>
                <a:ea typeface="+mj-ea"/>
                <a:cs typeface="+mj-cs"/>
              </a:rPr>
              <a:t>Rewrite it for humans.</a:t>
            </a:r>
          </a:p>
        </p:txBody>
      </p:sp>
      <p:pic>
        <p:nvPicPr>
          <p:cNvPr id="4" name="Picture 3">
            <a:extLst>
              <a:ext uri="{FF2B5EF4-FFF2-40B4-BE49-F238E27FC236}">
                <a16:creationId xmlns:a16="http://schemas.microsoft.com/office/drawing/2014/main" id="{027887E7-B267-F903-CAD7-35A44E2989DB}"/>
              </a:ext>
            </a:extLst>
          </p:cNvPr>
          <p:cNvPicPr>
            <a:picLocks noChangeAspect="1"/>
          </p:cNvPicPr>
          <p:nvPr/>
        </p:nvPicPr>
        <p:blipFill rotWithShape="1">
          <a:blip r:embed="rId2"/>
          <a:srcRect b="7314"/>
          <a:stretch/>
        </p:blipFill>
        <p:spPr>
          <a:xfrm>
            <a:off x="5320997" y="361800"/>
            <a:ext cx="3062210" cy="3574727"/>
          </a:xfrm>
          <a:prstGeom prst="rect">
            <a:avLst/>
          </a:prstGeom>
        </p:spPr>
      </p:pic>
      <p:pic>
        <p:nvPicPr>
          <p:cNvPr id="2" name="Picture 1">
            <a:extLst>
              <a:ext uri="{FF2B5EF4-FFF2-40B4-BE49-F238E27FC236}">
                <a16:creationId xmlns:a16="http://schemas.microsoft.com/office/drawing/2014/main" id="{36B80458-40EE-DC4C-742B-03FB3042AA1D}"/>
              </a:ext>
            </a:extLst>
          </p:cNvPr>
          <p:cNvPicPr>
            <a:picLocks noChangeAspect="1"/>
          </p:cNvPicPr>
          <p:nvPr/>
        </p:nvPicPr>
        <p:blipFill rotWithShape="1">
          <a:blip r:embed="rId3"/>
          <a:srcRect r="655" b="5"/>
          <a:stretch/>
        </p:blipFill>
        <p:spPr>
          <a:xfrm>
            <a:off x="8584582" y="361801"/>
            <a:ext cx="3062211" cy="2057400"/>
          </a:xfrm>
          <a:prstGeom prst="rect">
            <a:avLst/>
          </a:prstGeom>
        </p:spPr>
      </p:pic>
      <p:pic>
        <p:nvPicPr>
          <p:cNvPr id="3" name="Picture 2">
            <a:extLst>
              <a:ext uri="{FF2B5EF4-FFF2-40B4-BE49-F238E27FC236}">
                <a16:creationId xmlns:a16="http://schemas.microsoft.com/office/drawing/2014/main" id="{36267A4B-02E4-9D9A-20F5-9DDCA448D6AF}"/>
              </a:ext>
            </a:extLst>
          </p:cNvPr>
          <p:cNvPicPr>
            <a:picLocks noChangeAspect="1"/>
          </p:cNvPicPr>
          <p:nvPr/>
        </p:nvPicPr>
        <p:blipFill rotWithShape="1">
          <a:blip r:embed="rId4"/>
          <a:srcRect l="23923" r="28272" b="-2"/>
          <a:stretch/>
        </p:blipFill>
        <p:spPr>
          <a:xfrm>
            <a:off x="5320996" y="4122563"/>
            <a:ext cx="3062211" cy="2054400"/>
          </a:xfrm>
          <a:prstGeom prst="rect">
            <a:avLst/>
          </a:prstGeom>
        </p:spPr>
      </p:pic>
      <p:pic>
        <p:nvPicPr>
          <p:cNvPr id="5" name="Picture 4">
            <a:extLst>
              <a:ext uri="{FF2B5EF4-FFF2-40B4-BE49-F238E27FC236}">
                <a16:creationId xmlns:a16="http://schemas.microsoft.com/office/drawing/2014/main" id="{7DEDE22C-7AC0-3659-F359-F5FAACDDEADF}"/>
              </a:ext>
            </a:extLst>
          </p:cNvPr>
          <p:cNvPicPr>
            <a:picLocks noChangeAspect="1"/>
          </p:cNvPicPr>
          <p:nvPr/>
        </p:nvPicPr>
        <p:blipFill rotWithShape="1">
          <a:blip r:embed="rId5"/>
          <a:srcRect t="11608" r="2" b="2"/>
          <a:stretch/>
        </p:blipFill>
        <p:spPr>
          <a:xfrm>
            <a:off x="8584582" y="2598587"/>
            <a:ext cx="3062211" cy="3574727"/>
          </a:xfrm>
          <a:prstGeom prst="rect">
            <a:avLst/>
          </a:prstGeom>
        </p:spPr>
      </p:pic>
    </p:spTree>
    <p:extLst>
      <p:ext uri="{BB962C8B-B14F-4D97-AF65-F5344CB8AC3E}">
        <p14:creationId xmlns:p14="http://schemas.microsoft.com/office/powerpoint/2010/main" val="1704006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E909-C815-7B74-ED47-8FAA82E19E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Omit needless code</a:t>
            </a:r>
          </a:p>
        </p:txBody>
      </p:sp>
      <p:pic>
        <p:nvPicPr>
          <p:cNvPr id="13" name="Content Placeholder 4" descr="A person wearing glasses&#10;&#10;Description automatically generated with medium confidence">
            <a:extLst>
              <a:ext uri="{FF2B5EF4-FFF2-40B4-BE49-F238E27FC236}">
                <a16:creationId xmlns:a16="http://schemas.microsoft.com/office/drawing/2014/main" id="{9442BD25-7019-AA64-6E49-A3BAD79DEE10}"/>
              </a:ext>
            </a:extLst>
          </p:cNvPr>
          <p:cNvPicPr>
            <a:picLocks noGrp="1" noChangeAspect="1"/>
          </p:cNvPicPr>
          <p:nvPr>
            <p:ph idx="1"/>
          </p:nvPr>
        </p:nvPicPr>
        <p:blipFill>
          <a:blip r:embed="rId2"/>
          <a:stretch>
            <a:fillRect/>
          </a:stretch>
        </p:blipFill>
        <p:spPr>
          <a:xfrm>
            <a:off x="4046527" y="961812"/>
            <a:ext cx="7172344" cy="4930987"/>
          </a:xfrm>
          <a:prstGeom prst="rect">
            <a:avLst/>
          </a:prstGeom>
        </p:spPr>
      </p:pic>
    </p:spTree>
    <p:extLst>
      <p:ext uri="{BB962C8B-B14F-4D97-AF65-F5344CB8AC3E}">
        <p14:creationId xmlns:p14="http://schemas.microsoft.com/office/powerpoint/2010/main" val="409695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A3D47-4554-D6DF-2D24-058A1F470F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Don’t reinvent the wheel… …but do understand how it works</a:t>
            </a:r>
          </a:p>
        </p:txBody>
      </p:sp>
      <p:pic>
        <p:nvPicPr>
          <p:cNvPr id="6" name="Content Placeholder 5" descr="A picture containing text&#10;&#10;Description automatically generated">
            <a:extLst>
              <a:ext uri="{FF2B5EF4-FFF2-40B4-BE49-F238E27FC236}">
                <a16:creationId xmlns:a16="http://schemas.microsoft.com/office/drawing/2014/main" id="{52D8BDD6-0FDD-7647-791B-901496491D4C}"/>
              </a:ext>
            </a:extLst>
          </p:cNvPr>
          <p:cNvPicPr>
            <a:picLocks noGrp="1" noChangeAspect="1"/>
          </p:cNvPicPr>
          <p:nvPr>
            <p:ph idx="1"/>
          </p:nvPr>
        </p:nvPicPr>
        <p:blipFill>
          <a:blip r:embed="rId2"/>
          <a:stretch>
            <a:fillRect/>
          </a:stretch>
        </p:blipFill>
        <p:spPr>
          <a:xfrm>
            <a:off x="4038600" y="1405623"/>
            <a:ext cx="7188199" cy="4043365"/>
          </a:xfrm>
          <a:prstGeom prst="rect">
            <a:avLst/>
          </a:prstGeom>
        </p:spPr>
      </p:pic>
    </p:spTree>
    <p:extLst>
      <p:ext uri="{BB962C8B-B14F-4D97-AF65-F5344CB8AC3E}">
        <p14:creationId xmlns:p14="http://schemas.microsoft.com/office/powerpoint/2010/main" val="1266853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304BF2-276F-CAE1-EB10-0638FDC7AD15}"/>
              </a:ext>
            </a:extLst>
          </p:cNvPr>
          <p:cNvSpPr>
            <a:spLocks noGrp="1"/>
          </p:cNvSpPr>
          <p:nvPr>
            <p:ph type="title"/>
          </p:nvPr>
        </p:nvSpPr>
        <p:spPr>
          <a:xfrm>
            <a:off x="833120" y="1122363"/>
            <a:ext cx="3200400" cy="2387600"/>
          </a:xfrm>
        </p:spPr>
        <p:txBody>
          <a:bodyPr vert="horz" lIns="91440" tIns="45720" rIns="91440" bIns="45720" rtlCol="0" anchor="b">
            <a:normAutofit fontScale="90000"/>
          </a:bodyPr>
          <a:lstStyle/>
          <a:p>
            <a:r>
              <a:rPr lang="en-US" sz="4100" kern="1200" dirty="0">
                <a:solidFill>
                  <a:schemeClr val="tx1"/>
                </a:solidFill>
                <a:latin typeface="+mj-lt"/>
                <a:ea typeface="+mj-ea"/>
                <a:cs typeface="+mj-cs"/>
              </a:rPr>
              <a:t>Find your favorite tools.</a:t>
            </a:r>
            <a:br>
              <a:rPr lang="en-US" sz="4100" kern="1200" dirty="0">
                <a:solidFill>
                  <a:schemeClr val="tx1"/>
                </a:solidFill>
                <a:latin typeface="+mj-lt"/>
                <a:ea typeface="+mj-ea"/>
                <a:cs typeface="+mj-cs"/>
              </a:rPr>
            </a:br>
            <a:br>
              <a:rPr lang="en-US" sz="4100" kern="1200" dirty="0">
                <a:solidFill>
                  <a:schemeClr val="tx1"/>
                </a:solidFill>
                <a:latin typeface="+mj-lt"/>
                <a:ea typeface="+mj-ea"/>
                <a:cs typeface="+mj-cs"/>
              </a:rPr>
            </a:br>
            <a:r>
              <a:rPr lang="en-US" sz="4100" kern="1200" dirty="0">
                <a:solidFill>
                  <a:schemeClr val="tx1"/>
                </a:solidFill>
                <a:latin typeface="+mj-lt"/>
                <a:ea typeface="+mj-ea"/>
                <a:cs typeface="+mj-cs"/>
              </a:rPr>
              <a:t>Learn to use them well.</a:t>
            </a:r>
          </a:p>
        </p:txBody>
      </p:sp>
      <p:pic>
        <p:nvPicPr>
          <p:cNvPr id="2" name="Picture 1">
            <a:extLst>
              <a:ext uri="{FF2B5EF4-FFF2-40B4-BE49-F238E27FC236}">
                <a16:creationId xmlns:a16="http://schemas.microsoft.com/office/drawing/2014/main" id="{4E57C76F-3CE7-4BD7-7305-38989B790392}"/>
              </a:ext>
            </a:extLst>
          </p:cNvPr>
          <p:cNvPicPr>
            <a:picLocks noChangeAspect="1"/>
          </p:cNvPicPr>
          <p:nvPr/>
        </p:nvPicPr>
        <p:blipFill rotWithShape="1">
          <a:blip r:embed="rId2"/>
          <a:srcRect r="1245" b="-1"/>
          <a:stretch/>
        </p:blipFill>
        <p:spPr>
          <a:xfrm>
            <a:off x="4653627" y="-1"/>
            <a:ext cx="4614002" cy="4515954"/>
          </a:xfrm>
          <a:prstGeom prst="rect">
            <a:avLst/>
          </a:prstGeom>
        </p:spPr>
      </p:pic>
      <p:pic>
        <p:nvPicPr>
          <p:cNvPr id="4" name="Picture 3">
            <a:extLst>
              <a:ext uri="{FF2B5EF4-FFF2-40B4-BE49-F238E27FC236}">
                <a16:creationId xmlns:a16="http://schemas.microsoft.com/office/drawing/2014/main" id="{93EC142F-D574-DAEC-1CA5-D5E0B3BC3E29}"/>
              </a:ext>
            </a:extLst>
          </p:cNvPr>
          <p:cNvPicPr>
            <a:picLocks noChangeAspect="1"/>
          </p:cNvPicPr>
          <p:nvPr/>
        </p:nvPicPr>
        <p:blipFill rotWithShape="1">
          <a:blip r:embed="rId3"/>
          <a:srcRect b="122"/>
          <a:stretch/>
        </p:blipFill>
        <p:spPr>
          <a:xfrm>
            <a:off x="9355353" y="-1"/>
            <a:ext cx="2829214" cy="2183054"/>
          </a:xfrm>
          <a:prstGeom prst="rect">
            <a:avLst/>
          </a:prstGeom>
        </p:spPr>
      </p:pic>
      <p:pic>
        <p:nvPicPr>
          <p:cNvPr id="6" name="Picture 5">
            <a:extLst>
              <a:ext uri="{FF2B5EF4-FFF2-40B4-BE49-F238E27FC236}">
                <a16:creationId xmlns:a16="http://schemas.microsoft.com/office/drawing/2014/main" id="{19BB9C16-5B42-AC50-45C6-5583502B92A9}"/>
              </a:ext>
            </a:extLst>
          </p:cNvPr>
          <p:cNvPicPr>
            <a:picLocks noChangeAspect="1"/>
          </p:cNvPicPr>
          <p:nvPr/>
        </p:nvPicPr>
        <p:blipFill rotWithShape="1">
          <a:blip r:embed="rId4"/>
          <a:srcRect l="9970" r="6142" b="-4"/>
          <a:stretch/>
        </p:blipFill>
        <p:spPr>
          <a:xfrm>
            <a:off x="9355353" y="2274491"/>
            <a:ext cx="2825496" cy="2241463"/>
          </a:xfrm>
          <a:prstGeom prst="rect">
            <a:avLst/>
          </a:prstGeom>
        </p:spPr>
      </p:pic>
      <p:pic>
        <p:nvPicPr>
          <p:cNvPr id="5" name="Picture 4">
            <a:extLst>
              <a:ext uri="{FF2B5EF4-FFF2-40B4-BE49-F238E27FC236}">
                <a16:creationId xmlns:a16="http://schemas.microsoft.com/office/drawing/2014/main" id="{83200AD2-8AB5-C5AF-B9DD-AF59F60C0D79}"/>
              </a:ext>
            </a:extLst>
          </p:cNvPr>
          <p:cNvPicPr>
            <a:picLocks noChangeAspect="1"/>
          </p:cNvPicPr>
          <p:nvPr/>
        </p:nvPicPr>
        <p:blipFill rotWithShape="1">
          <a:blip r:embed="rId5"/>
          <a:srcRect l="12025" r="4744" b="2"/>
          <a:stretch/>
        </p:blipFill>
        <p:spPr>
          <a:xfrm>
            <a:off x="4653627" y="4616536"/>
            <a:ext cx="2829212" cy="2241464"/>
          </a:xfrm>
          <a:prstGeom prst="rect">
            <a:avLst/>
          </a:prstGeom>
        </p:spPr>
      </p:pic>
      <p:pic>
        <p:nvPicPr>
          <p:cNvPr id="3" name="Picture 2">
            <a:extLst>
              <a:ext uri="{FF2B5EF4-FFF2-40B4-BE49-F238E27FC236}">
                <a16:creationId xmlns:a16="http://schemas.microsoft.com/office/drawing/2014/main" id="{D2E784B6-451A-6621-7A89-677E5CA7EDE8}"/>
              </a:ext>
            </a:extLst>
          </p:cNvPr>
          <p:cNvPicPr>
            <a:picLocks noChangeAspect="1"/>
          </p:cNvPicPr>
          <p:nvPr/>
        </p:nvPicPr>
        <p:blipFill rotWithShape="1">
          <a:blip r:embed="rId6"/>
          <a:srcRect t="1473" r="-1" b="23608"/>
          <a:stretch/>
        </p:blipFill>
        <p:spPr>
          <a:xfrm>
            <a:off x="7570565" y="4607393"/>
            <a:ext cx="4614002" cy="2250607"/>
          </a:xfrm>
          <a:prstGeom prst="rect">
            <a:avLst/>
          </a:prstGeom>
        </p:spPr>
      </p:pic>
    </p:spTree>
    <p:extLst>
      <p:ext uri="{BB962C8B-B14F-4D97-AF65-F5344CB8AC3E}">
        <p14:creationId xmlns:p14="http://schemas.microsoft.com/office/powerpoint/2010/main" val="220926077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E60E9-734D-DC38-A440-517551D8266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Organize, consistently</a:t>
            </a:r>
          </a:p>
        </p:txBody>
      </p:sp>
      <p:pic>
        <p:nvPicPr>
          <p:cNvPr id="4" name="Picture 3">
            <a:extLst>
              <a:ext uri="{FF2B5EF4-FFF2-40B4-BE49-F238E27FC236}">
                <a16:creationId xmlns:a16="http://schemas.microsoft.com/office/drawing/2014/main" id="{D31C7B51-9C02-B3F1-73B4-F81A212B3CED}"/>
              </a:ext>
            </a:extLst>
          </p:cNvPr>
          <p:cNvPicPr>
            <a:picLocks noChangeAspect="1"/>
          </p:cNvPicPr>
          <p:nvPr/>
        </p:nvPicPr>
        <p:blipFill>
          <a:blip r:embed="rId2"/>
          <a:stretch>
            <a:fillRect/>
          </a:stretch>
        </p:blipFill>
        <p:spPr>
          <a:xfrm>
            <a:off x="4224897" y="961812"/>
            <a:ext cx="6815604" cy="4930987"/>
          </a:xfrm>
          <a:prstGeom prst="rect">
            <a:avLst/>
          </a:prstGeom>
        </p:spPr>
      </p:pic>
    </p:spTree>
    <p:extLst>
      <p:ext uri="{BB962C8B-B14F-4D97-AF65-F5344CB8AC3E}">
        <p14:creationId xmlns:p14="http://schemas.microsoft.com/office/powerpoint/2010/main" val="588511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575641">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52278A-F15D-F701-63BC-44B5CCA0F3DF}"/>
              </a:ext>
            </a:extLst>
          </p:cNvPr>
          <p:cNvSpPr>
            <a:spLocks noGrp="1"/>
          </p:cNvSpPr>
          <p:nvPr>
            <p:ph type="title"/>
          </p:nvPr>
        </p:nvSpPr>
        <p:spPr>
          <a:xfrm>
            <a:off x="5141495" y="1179095"/>
            <a:ext cx="5956353" cy="3404488"/>
          </a:xfrm>
        </p:spPr>
        <p:txBody>
          <a:bodyPr vert="horz" lIns="91440" tIns="45720" rIns="91440" bIns="45720" rtlCol="0" anchor="b">
            <a:normAutofit/>
          </a:bodyPr>
          <a:lstStyle/>
          <a:p>
            <a:r>
              <a:rPr lang="en-US" sz="4800">
                <a:solidFill>
                  <a:srgbClr val="FFFFFF"/>
                </a:solidFill>
              </a:rPr>
              <a:t>Learn some magic</a:t>
            </a:r>
          </a:p>
        </p:txBody>
      </p:sp>
      <p:cxnSp>
        <p:nvCxnSpPr>
          <p:cNvPr id="39" name="Straight Connector 38">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F2AC48C-AE1F-55A3-D11D-281843CA1818}"/>
              </a:ext>
            </a:extLst>
          </p:cNvPr>
          <p:cNvPicPr>
            <a:picLocks noChangeAspect="1"/>
          </p:cNvPicPr>
          <p:nvPr/>
        </p:nvPicPr>
        <p:blipFill rotWithShape="1">
          <a:blip r:embed="rId2"/>
          <a:srcRect r="2585" b="2"/>
          <a:stretch/>
        </p:blipFill>
        <p:spPr>
          <a:xfrm>
            <a:off x="475488" y="476777"/>
            <a:ext cx="3864383" cy="5920653"/>
          </a:xfrm>
          <a:prstGeom prst="rect">
            <a:avLst/>
          </a:prstGeom>
        </p:spPr>
      </p:pic>
    </p:spTree>
    <p:extLst>
      <p:ext uri="{BB962C8B-B14F-4D97-AF65-F5344CB8AC3E}">
        <p14:creationId xmlns:p14="http://schemas.microsoft.com/office/powerpoint/2010/main" val="1772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ular Callout 1">
            <a:extLst>
              <a:ext uri="{FF2B5EF4-FFF2-40B4-BE49-F238E27FC236}">
                <a16:creationId xmlns:a16="http://schemas.microsoft.com/office/drawing/2014/main" id="{2B43A5F9-F8AA-0E66-8A50-F8E88A337FD5}"/>
              </a:ext>
            </a:extLst>
          </p:cNvPr>
          <p:cNvSpPr/>
          <p:nvPr/>
        </p:nvSpPr>
        <p:spPr>
          <a:xfrm>
            <a:off x="2268777" y="1503123"/>
            <a:ext cx="7654446" cy="2927959"/>
          </a:xfrm>
          <a:prstGeom prst="wedgeRoundRectCallout">
            <a:avLst>
              <a:gd name="adj1" fmla="val -41466"/>
              <a:gd name="adj2" fmla="val 736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All of a sudden my code doesn’t work, and I haven’t changed a thing!</a:t>
            </a:r>
          </a:p>
        </p:txBody>
      </p:sp>
    </p:spTree>
    <p:extLst>
      <p:ext uri="{BB962C8B-B14F-4D97-AF65-F5344CB8AC3E}">
        <p14:creationId xmlns:p14="http://schemas.microsoft.com/office/powerpoint/2010/main" val="300430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EBE03-E0A8-8209-3BED-C8ADBFC01D8B}"/>
              </a:ext>
            </a:extLst>
          </p:cNvPr>
          <p:cNvPicPr>
            <a:picLocks noChangeAspect="1"/>
          </p:cNvPicPr>
          <p:nvPr/>
        </p:nvPicPr>
        <p:blipFill rotWithShape="1">
          <a:blip r:embed="rId2"/>
          <a:srcRect l="14202" r="1"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1026" name="Picture 2" descr="Bell Labs (Holmdel, NJ) | Entry Lobby - Bell Labs">
            <a:extLst>
              <a:ext uri="{FF2B5EF4-FFF2-40B4-BE49-F238E27FC236}">
                <a16:creationId xmlns:a16="http://schemas.microsoft.com/office/drawing/2014/main" id="{F11762B7-2407-191E-8C8B-7C69E3418E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88" b="21773"/>
          <a:stretch/>
        </p:blipFill>
        <p:spPr bwMode="auto">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7A592AD-5C02-00B6-B597-0BEEED5F0BB4}"/>
              </a:ext>
            </a:extLst>
          </p:cNvPr>
          <p:cNvPicPr>
            <a:picLocks noChangeAspect="1"/>
          </p:cNvPicPr>
          <p:nvPr/>
        </p:nvPicPr>
        <p:blipFill rotWithShape="1">
          <a:blip r:embed="rId4"/>
          <a:srcRect t="15040" r="-1" b="12132"/>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p:nvSpPr>
          <p:cNvPr id="5" name="Title 4">
            <a:extLst>
              <a:ext uri="{FF2B5EF4-FFF2-40B4-BE49-F238E27FC236}">
                <a16:creationId xmlns:a16="http://schemas.microsoft.com/office/drawing/2014/main" id="{FBEC579F-0889-842D-C643-57A015D43C7F}"/>
              </a:ext>
            </a:extLst>
          </p:cNvPr>
          <p:cNvSpPr>
            <a:spLocks noGrp="1"/>
          </p:cNvSpPr>
          <p:nvPr>
            <p:ph type="title"/>
          </p:nvPr>
        </p:nvSpPr>
        <p:spPr>
          <a:xfrm>
            <a:off x="438912" y="1527048"/>
            <a:ext cx="5020056" cy="2770632"/>
          </a:xfrm>
        </p:spPr>
        <p:txBody>
          <a:bodyPr vert="horz" lIns="91440" tIns="45720" rIns="91440" bIns="45720" rtlCol="0" anchor="b">
            <a:normAutofit/>
          </a:bodyPr>
          <a:lstStyle/>
          <a:p>
            <a:r>
              <a:rPr lang="en-US" sz="5400" kern="1200">
                <a:solidFill>
                  <a:schemeClr val="tx1"/>
                </a:solidFill>
                <a:latin typeface="+mj-lt"/>
                <a:ea typeface="+mj-ea"/>
                <a:cs typeface="+mj-cs"/>
              </a:rPr>
              <a:t>Bell Labs</a:t>
            </a:r>
          </a:p>
        </p:txBody>
      </p:sp>
    </p:spTree>
    <p:extLst>
      <p:ext uri="{BB962C8B-B14F-4D97-AF65-F5344CB8AC3E}">
        <p14:creationId xmlns:p14="http://schemas.microsoft.com/office/powerpoint/2010/main" val="3282981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3865</TotalTime>
  <Words>522</Words>
  <Application>Microsoft Macintosh PowerPoint</Application>
  <PresentationFormat>Widescreen</PresentationFormat>
  <Paragraphs>44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Rigor and Reproducibility in Coding</vt:lpstr>
      <vt:lpstr>Write code for computers.  Rewrite it for humans.</vt:lpstr>
      <vt:lpstr>Omit needless code</vt:lpstr>
      <vt:lpstr>Don’t reinvent the wheel… …but do understand how it works</vt:lpstr>
      <vt:lpstr>Find your favorite tools.  Learn to use them well.</vt:lpstr>
      <vt:lpstr>Organize, consistently</vt:lpstr>
      <vt:lpstr>Learn some magic</vt:lpstr>
      <vt:lpstr>PowerPoint Presentation</vt:lpstr>
      <vt:lpstr>Bell Labs</vt:lpstr>
      <vt:lpstr>Computational reproducibility</vt:lpstr>
      <vt:lpstr>Rigor</vt:lpstr>
      <vt:lpstr>Computational rigor</vt:lpstr>
      <vt:lpstr>Efficiency</vt:lpstr>
      <vt:lpstr>Demonstration</vt:lpstr>
      <vt:lpstr>Suggested resources to learn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Anderson,Brooke</cp:lastModifiedBy>
  <cp:revision>231</cp:revision>
  <cp:lastPrinted>2022-05-09T23:33:43Z</cp:lastPrinted>
  <dcterms:created xsi:type="dcterms:W3CDTF">2022-05-07T21:57:09Z</dcterms:created>
  <dcterms:modified xsi:type="dcterms:W3CDTF">2023-07-27T14:15:56Z</dcterms:modified>
</cp:coreProperties>
</file>